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13716000" cx="24384000"/>
  <p:notesSz cx="6858000" cy="9144000"/>
  <p:embeddedFontLst>
    <p:embeddedFont>
      <p:font typeface="M PLUS Rounded 1c Light"/>
      <p:regular r:id="rId11"/>
      <p:bold r:id="rId12"/>
    </p:embeddedFont>
    <p:embeddedFont>
      <p:font typeface="Helvetica Neue"/>
      <p:regular r:id="rId13"/>
      <p:bold r:id="rId14"/>
      <p:italic r:id="rId15"/>
      <p:boldItalic r:id="rId16"/>
    </p:embeddedFont>
    <p:embeddedFont>
      <p:font typeface="M PLUS Rounded 1c"/>
      <p:regular r:id="rId17"/>
      <p:bold r:id="rId18"/>
    </p:embeddedFont>
    <p:embeddedFont>
      <p:font typeface="M PLUS Rounded 1c Medium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PLUSRounded1cMedium-bold.fntdata"/><Relationship Id="rId11" Type="http://schemas.openxmlformats.org/officeDocument/2006/relationships/font" Target="fonts/MPLUSRounded1cLight-regular.fntdata"/><Relationship Id="rId10" Type="http://schemas.openxmlformats.org/officeDocument/2006/relationships/slide" Target="slides/slide6.xml"/><Relationship Id="rId13" Type="http://schemas.openxmlformats.org/officeDocument/2006/relationships/font" Target="fonts/HelveticaNeue-regular.fntdata"/><Relationship Id="rId12" Type="http://schemas.openxmlformats.org/officeDocument/2006/relationships/font" Target="fonts/MPLUSRounded1c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-italic.fntdata"/><Relationship Id="rId14" Type="http://schemas.openxmlformats.org/officeDocument/2006/relationships/font" Target="fonts/HelveticaNeue-bold.fntdata"/><Relationship Id="rId17" Type="http://schemas.openxmlformats.org/officeDocument/2006/relationships/font" Target="fonts/MPLUSRounded1c-regular.fntdata"/><Relationship Id="rId16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19" Type="http://schemas.openxmlformats.org/officeDocument/2006/relationships/font" Target="fonts/MPLUSRounded1cMedium-regular.fntdata"/><Relationship Id="rId6" Type="http://schemas.openxmlformats.org/officeDocument/2006/relationships/slide" Target="slides/slide2.xml"/><Relationship Id="rId18" Type="http://schemas.openxmlformats.org/officeDocument/2006/relationships/font" Target="fonts/MPLUSRounded1c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&lt;&lt;&lt;&lt;</a:t>
            </a:r>
            <a:r>
              <a:rPr lang="en-US"/>
              <a:t>點人物的頭也有網址&gt;&gt;&gt;&gt;</a:t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a29e6ef7f_4_24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da29e6ef7f_4_24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a29e6fa37_4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da29e6fa37_4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image" Target="../media/image13.png"/><Relationship Id="rId13" Type="http://schemas.openxmlformats.org/officeDocument/2006/relationships/image" Target="../media/image15.jp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110762033.newmedia.tw/wordpress/" TargetMode="External"/><Relationship Id="rId4" Type="http://schemas.openxmlformats.org/officeDocument/2006/relationships/hyperlink" Target="https://110762033.newmedia.tw/wordpress/" TargetMode="External"/><Relationship Id="rId9" Type="http://schemas.openxmlformats.org/officeDocument/2006/relationships/image" Target="../media/image1.png"/><Relationship Id="rId14" Type="http://schemas.openxmlformats.org/officeDocument/2006/relationships/image" Target="../media/image11.jpg"/><Relationship Id="rId5" Type="http://schemas.openxmlformats.org/officeDocument/2006/relationships/image" Target="../media/image7.png"/><Relationship Id="rId6" Type="http://schemas.openxmlformats.org/officeDocument/2006/relationships/hyperlink" Target="https://www.notion.so/Shih-Yu-Xian-b192b2af0b5e47759aae02b83ded9e70" TargetMode="External"/><Relationship Id="rId7" Type="http://schemas.openxmlformats.org/officeDocument/2006/relationships/image" Target="../media/image3.png"/><Relationship Id="rId8" Type="http://schemas.openxmlformats.org/officeDocument/2006/relationships/hyperlink" Target="https://www.notion.so/Shih-Yu-Xian-b192b2af0b5e47759aae02b83ded9e7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c_FDolb_CrO2k7kbGOINe98cF1dU2XzO/view" TargetMode="External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4166788" y="14351"/>
            <a:ext cx="16424735" cy="136872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7205494" y="1364994"/>
            <a:ext cx="9973021" cy="9792337"/>
            <a:chOff x="6544763" y="368699"/>
            <a:chExt cx="11294475" cy="11089849"/>
          </a:xfrm>
        </p:grpSpPr>
        <p:pic>
          <p:nvPicPr>
            <p:cNvPr id="56" name="Google Shape;56;p13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6544763" y="368699"/>
              <a:ext cx="11294475" cy="1108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5">
              <a:alphaModFix amt="31000"/>
            </a:blip>
            <a:stretch>
              <a:fillRect/>
            </a:stretch>
          </p:blipFill>
          <p:spPr>
            <a:xfrm>
              <a:off x="6544763" y="368699"/>
              <a:ext cx="11294475" cy="11089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13"/>
          <p:cNvSpPr txBox="1"/>
          <p:nvPr/>
        </p:nvSpPr>
        <p:spPr>
          <a:xfrm>
            <a:off x="7783653" y="7060638"/>
            <a:ext cx="8816700" cy="148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F6000"/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Helvetica Neue"/>
              <a:buNone/>
            </a:pPr>
            <a:r>
              <a:rPr b="1" lang="en-US" sz="8700">
                <a:latin typeface="Helvetica Neue"/>
                <a:ea typeface="Helvetica Neue"/>
                <a:cs typeface="Helvetica Neue"/>
                <a:sym typeface="Helvetica Neue"/>
              </a:rPr>
              <a:t>Who </a:t>
            </a:r>
            <a:r>
              <a:rPr b="1" lang="en-US" sz="8700">
                <a:solidFill>
                  <a:srgbClr val="FFD9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GOD</a:t>
            </a:r>
            <a:r>
              <a:rPr b="1" lang="en-US" sz="8700">
                <a:latin typeface="Helvetica Neue"/>
                <a:ea typeface="Helvetica Neue"/>
                <a:cs typeface="Helvetica Neue"/>
                <a:sym typeface="Helvetica Neue"/>
              </a:rPr>
              <a:t> You ?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4990348" y="5171863"/>
            <a:ext cx="14403300" cy="148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F6000"/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Helvetica Neue"/>
              <a:buNone/>
            </a:pPr>
            <a:r>
              <a:rPr b="1" lang="en-US" sz="8700">
                <a:latin typeface="Helvetica Neue"/>
                <a:ea typeface="Helvetica Neue"/>
                <a:cs typeface="Helvetica Neue"/>
                <a:sym typeface="Helvetica Neue"/>
              </a:rPr>
              <a:t>測你跟</a:t>
            </a:r>
            <a:r>
              <a:rPr b="1" lang="en-US" sz="8700">
                <a:solidFill>
                  <a:srgbClr val="FFD9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耶穌</a:t>
            </a:r>
            <a:r>
              <a:rPr b="1" lang="en-US" sz="8700">
                <a:latin typeface="Helvetica Neue"/>
                <a:ea typeface="Helvetica Neue"/>
                <a:cs typeface="Helvetica Neue"/>
                <a:sym typeface="Helvetica Neue"/>
              </a:rPr>
              <a:t>的相似度有多少</a:t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0" y="13448625"/>
            <a:ext cx="24571200" cy="267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556125" y="13448625"/>
            <a:ext cx="23314500" cy="267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6645163" y="953638"/>
            <a:ext cx="3352800" cy="3352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E6913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539763" y="953638"/>
            <a:ext cx="3352800" cy="3352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F6B26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>
            <a:hlinkClick r:id="rId3"/>
          </p:cNvPr>
          <p:cNvSpPr txBox="1"/>
          <p:nvPr/>
        </p:nvSpPr>
        <p:spPr>
          <a:xfrm>
            <a:off x="770025" y="4460050"/>
            <a:ext cx="10721400" cy="129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8F9FA">
                <a:alpha val="26000"/>
              </a:srgbClr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b="1" lang="en-US" sz="4500" cap="none" strike="noStrike">
                <a:solidFill>
                  <a:srgbClr val="E69138"/>
                </a:solidFill>
              </a:rPr>
              <a:t>陳羿言</a:t>
            </a:r>
            <a:endParaRPr b="1" sz="4500" cap="none" strike="noStrike">
              <a:solidFill>
                <a:srgbClr val="E69138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lang="en-US" sz="3000">
                <a:solidFill>
                  <a:srgbClr val="F1C232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Chen Yi-Yan</a:t>
            </a:r>
            <a:endParaRPr sz="4300">
              <a:solidFill>
                <a:srgbClr val="F1C232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</p:txBody>
      </p:sp>
      <p:pic>
        <p:nvPicPr>
          <p:cNvPr id="69" name="Google Shape;69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413" y="1408842"/>
            <a:ext cx="3352800" cy="221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92813" y="1508140"/>
            <a:ext cx="2857500" cy="204571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>
            <a:hlinkClick r:id="rId8"/>
          </p:cNvPr>
          <p:cNvSpPr txBox="1"/>
          <p:nvPr/>
        </p:nvSpPr>
        <p:spPr>
          <a:xfrm>
            <a:off x="13042225" y="4460050"/>
            <a:ext cx="105717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b="1" lang="en-US" sz="4500">
                <a:solidFill>
                  <a:srgbClr val="E69138"/>
                </a:solidFill>
              </a:rPr>
              <a:t>施妤嫺</a:t>
            </a:r>
            <a:endParaRPr b="1" sz="4500">
              <a:solidFill>
                <a:srgbClr val="E69138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lang="en-US" sz="3000">
                <a:solidFill>
                  <a:srgbClr val="F1C232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Shih Yu-Xian</a:t>
            </a:r>
            <a:endParaRPr sz="3000">
              <a:solidFill>
                <a:srgbClr val="F1C232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9">
            <a:alphaModFix/>
          </a:blip>
          <a:srcRect b="0" l="0" r="5553" t="0"/>
          <a:stretch/>
        </p:blipFill>
        <p:spPr>
          <a:xfrm>
            <a:off x="3195351" y="6210650"/>
            <a:ext cx="26989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10">
            <a:alphaModFix/>
          </a:blip>
          <a:srcRect b="0" l="9" r="0" t="0"/>
          <a:stretch/>
        </p:blipFill>
        <p:spPr>
          <a:xfrm>
            <a:off x="6162775" y="6210650"/>
            <a:ext cx="28574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95375" y="9275550"/>
            <a:ext cx="5824875" cy="37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12">
            <a:alphaModFix/>
          </a:blip>
          <a:srcRect b="0" l="22465" r="21284" t="0"/>
          <a:stretch/>
        </p:blipFill>
        <p:spPr>
          <a:xfrm>
            <a:off x="15423900" y="9674800"/>
            <a:ext cx="3352800" cy="33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423900" y="6210650"/>
            <a:ext cx="5764762" cy="324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14">
            <a:alphaModFix/>
          </a:blip>
          <a:srcRect b="0" l="10621" r="15001" t="8825"/>
          <a:stretch/>
        </p:blipFill>
        <p:spPr>
          <a:xfrm>
            <a:off x="19060303" y="9674800"/>
            <a:ext cx="2051247" cy="335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4"/>
          <p:cNvGrpSpPr/>
          <p:nvPr/>
        </p:nvGrpSpPr>
        <p:grpSpPr>
          <a:xfrm>
            <a:off x="-33950" y="0"/>
            <a:ext cx="24460875" cy="13716000"/>
            <a:chOff x="-33950" y="0"/>
            <a:chExt cx="24460875" cy="13716000"/>
          </a:xfrm>
        </p:grpSpPr>
        <p:sp>
          <p:nvSpPr>
            <p:cNvPr id="79" name="Google Shape;79;p14"/>
            <p:cNvSpPr/>
            <p:nvPr/>
          </p:nvSpPr>
          <p:spPr>
            <a:xfrm>
              <a:off x="-33950" y="0"/>
              <a:ext cx="794875" cy="13716000"/>
            </a:xfrm>
            <a:prstGeom prst="flowChartProcess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3632050" y="0"/>
              <a:ext cx="794875" cy="13716000"/>
            </a:xfrm>
            <a:prstGeom prst="flowChartProcess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1485288" y="0"/>
              <a:ext cx="794875" cy="13716000"/>
            </a:xfrm>
            <a:prstGeom prst="flowChartProcess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2216213" y="0"/>
              <a:ext cx="794875" cy="13716000"/>
            </a:xfrm>
            <a:prstGeom prst="flowChartProcess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0" y="3235150"/>
            <a:ext cx="24384000" cy="9651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8F9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-196" y="1304800"/>
            <a:ext cx="243840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動</a:t>
            </a:r>
            <a:r>
              <a:rPr b="1" lang="en-US" sz="60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　</a:t>
            </a:r>
            <a:r>
              <a:rPr b="1" i="0" lang="en-US" sz="6000" u="none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機</a:t>
            </a:r>
            <a:endParaRPr b="1" i="0" sz="6000" u="none" cap="none" strike="noStrike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3200">
                <a:solidFill>
                  <a:srgbClr val="FFD966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M o t i v a t i o n</a:t>
            </a:r>
            <a:endParaRPr sz="2600">
              <a:solidFill>
                <a:srgbClr val="FFD966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-200" y="4111500"/>
            <a:ext cx="243840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i="0" lang="en-US" sz="3200" u="none" cap="none" strike="noStrike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對於在臉書上看到的圖文產生了微妙的心情回饋</a:t>
            </a:r>
            <a:endParaRPr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i="0" lang="en-US" sz="3200" u="none" cap="none" strike="noStrike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誰擁有找不同的能力，那個人就等於擁有了全世界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</p:txBody>
      </p:sp>
      <p:pic>
        <p:nvPicPr>
          <p:cNvPr descr="37E76989-84D9-477B-9C1A-B3725B1339B9.jpg" id="90" name="Google Shape;90;p15"/>
          <p:cNvPicPr preferRelativeResize="0"/>
          <p:nvPr/>
        </p:nvPicPr>
        <p:blipFill rotWithShape="1">
          <a:blip r:embed="rId3">
            <a:alphaModFix/>
          </a:blip>
          <a:srcRect b="22641" l="0" r="0" t="12071"/>
          <a:stretch/>
        </p:blipFill>
        <p:spPr>
          <a:xfrm>
            <a:off x="12241221" y="6362966"/>
            <a:ext cx="3945465" cy="4922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3FC5E72-E05D-471C-ABB9-593A9E11CCED.jpg" id="91" name="Google Shape;91;p15"/>
          <p:cNvPicPr preferRelativeResize="0"/>
          <p:nvPr/>
        </p:nvPicPr>
        <p:blipFill rotWithShape="1">
          <a:blip r:embed="rId4">
            <a:alphaModFix/>
          </a:blip>
          <a:srcRect b="25003" l="0" r="0" t="10255"/>
          <a:stretch/>
        </p:blipFill>
        <p:spPr>
          <a:xfrm>
            <a:off x="4246431" y="6362966"/>
            <a:ext cx="3985731" cy="4922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20CC384-D7E3-4A44-AB3F-91E5593EB03B.jpg" id="92" name="Google Shape;92;p15"/>
          <p:cNvPicPr preferRelativeResize="0"/>
          <p:nvPr/>
        </p:nvPicPr>
        <p:blipFill rotWithShape="1">
          <a:blip r:embed="rId5">
            <a:alphaModFix/>
          </a:blip>
          <a:srcRect b="21151" l="0" r="0" t="12871"/>
          <a:stretch/>
        </p:blipFill>
        <p:spPr>
          <a:xfrm>
            <a:off x="16227919" y="6362966"/>
            <a:ext cx="3909649" cy="49228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164AE84-7F58-49AF-B4F4-D184EEAAD8DB.jpg" id="93" name="Google Shape;93;p15"/>
          <p:cNvPicPr preferRelativeResize="0"/>
          <p:nvPr/>
        </p:nvPicPr>
        <p:blipFill rotWithShape="1">
          <a:blip r:embed="rId6">
            <a:alphaModFix/>
          </a:blip>
          <a:srcRect b="20027" l="0" r="0" t="14243"/>
          <a:stretch/>
        </p:blipFill>
        <p:spPr>
          <a:xfrm>
            <a:off x="8273691" y="6362966"/>
            <a:ext cx="3925964" cy="492287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-200" y="12281050"/>
            <a:ext cx="24384000" cy="606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――　測讀心能力、是不是5%天才、情商高低、智商正不正常　――</a:t>
            </a:r>
            <a:endParaRPr sz="3000">
              <a:solidFill>
                <a:schemeClr val="lt1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0" y="3235150"/>
            <a:ext cx="24384000" cy="9651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8F9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-196" y="1304800"/>
            <a:ext cx="243840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b="1" lang="en-US" sz="60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內　</a:t>
            </a:r>
            <a:r>
              <a:rPr b="1" lang="en-US" sz="60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容</a:t>
            </a:r>
            <a:endParaRPr b="1" i="0" sz="6000" u="none" cap="none" strike="noStrike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3200">
                <a:solidFill>
                  <a:srgbClr val="FFD966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I n t r o d u c t i o n</a:t>
            </a:r>
            <a:endParaRPr sz="2600">
              <a:solidFill>
                <a:srgbClr val="FFD966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-3" y="3689650"/>
            <a:ext cx="243840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在眾多的人群裡找出那些不一樣的人，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透過模仿與之相同的行為就可以將他石化，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找出所有的不同，然後人生就會得到祝福！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-200" y="12281050"/>
            <a:ext cx="24384000" cy="606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000">
                <a:solidFill>
                  <a:schemeClr val="lt1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就算擁有了找不同的能力而開啟很多人生外掛， 但回過頭來看，此時此刻的自己就像是個 ＿ ＿。</a:t>
            </a:r>
            <a:endParaRPr sz="3000">
              <a:solidFill>
                <a:schemeClr val="lt1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</p:txBody>
      </p:sp>
      <p:pic>
        <p:nvPicPr>
          <p:cNvPr id="103" name="Google Shape;103;p16" title="try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776" y="5974589"/>
            <a:ext cx="12282025" cy="58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0" y="3235150"/>
            <a:ext cx="24384000" cy="9651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8F9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-200" y="12619750"/>
            <a:ext cx="24384000" cy="267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244750" y="6079475"/>
            <a:ext cx="6630900" cy="382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E6913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1784291" y="6786266"/>
            <a:ext cx="55518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用unity製造出一群人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並讓其中的特定角色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擁有</a:t>
            </a:r>
            <a:r>
              <a:rPr lang="en-US" sz="3200">
                <a:solidFill>
                  <a:srgbClr val="BF9000"/>
                </a:solidFill>
                <a:latin typeface="M PLUS Rounded 1c Medium"/>
                <a:ea typeface="M PLUS Rounded 1c Medium"/>
                <a:cs typeface="M PLUS Rounded 1c Medium"/>
                <a:sym typeface="M PLUS Rounded 1c Medium"/>
              </a:rPr>
              <a:t>與其他人不同的動作行為</a:t>
            </a:r>
            <a:endParaRPr sz="3200">
              <a:solidFill>
                <a:srgbClr val="BF9000"/>
              </a:solidFill>
              <a:latin typeface="M PLUS Rounded 1c Medium"/>
              <a:ea typeface="M PLUS Rounded 1c Medium"/>
              <a:cs typeface="M PLUS Rounded 1c Medium"/>
              <a:sym typeface="M PLUS Rounded 1c Medium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( teachable machine )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8876538" y="6079475"/>
            <a:ext cx="6630900" cy="382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E6913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9009745" y="6856141"/>
            <a:ext cx="63645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開啟電腦鏡頭並連接到unity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當偵測到的動作與預設動作相同時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( 前面所下載的動作 )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則進行</a:t>
            </a:r>
            <a:r>
              <a:rPr b="1" lang="en-US" sz="3200">
                <a:solidFill>
                  <a:srgbClr val="BF9000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人物被石化</a:t>
            </a: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的判斷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16508338" y="6149350"/>
            <a:ext cx="6630900" cy="382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E6913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17860756" y="7081766"/>
            <a:ext cx="39261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當所有特定行為之人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在</a:t>
            </a:r>
            <a:r>
              <a:rPr b="1" lang="en-US" sz="3200">
                <a:solidFill>
                  <a:srgbClr val="BF9000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時間內</a:t>
            </a: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被石化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BF9000"/>
                </a:solidFill>
                <a:latin typeface="M PLUS Rounded 1c Light"/>
                <a:ea typeface="M PLUS Rounded 1c Light"/>
                <a:cs typeface="M PLUS Rounded 1c Light"/>
                <a:sym typeface="M PLUS Rounded 1c Light"/>
              </a:rPr>
              <a:t>則獲勝，反則敗</a:t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-196" y="1304800"/>
            <a:ext cx="243840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b="1" lang="en-US" sz="60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製</a:t>
            </a:r>
            <a:r>
              <a:rPr b="1" lang="en-US" sz="60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　作</a:t>
            </a:r>
            <a:endParaRPr b="1" i="0" sz="6000" u="none" cap="none" strike="noStrike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3200">
                <a:solidFill>
                  <a:srgbClr val="FFD966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M e t h o d s</a:t>
            </a:r>
            <a:endParaRPr sz="2600">
              <a:solidFill>
                <a:srgbClr val="FFD966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8111800" y="7737275"/>
            <a:ext cx="528600" cy="5079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F8F9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BF9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15743600" y="7807150"/>
            <a:ext cx="528600" cy="5079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F8F9F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BF9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0" y="3235150"/>
            <a:ext cx="24384000" cy="9651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8F9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sz="3200">
              <a:solidFill>
                <a:srgbClr val="BF9000"/>
              </a:solidFill>
              <a:latin typeface="M PLUS Rounded 1c Light"/>
              <a:ea typeface="M PLUS Rounded 1c Light"/>
              <a:cs typeface="M PLUS Rounded 1c Light"/>
              <a:sym typeface="M PLUS Rounded 1c Light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-200" y="12619750"/>
            <a:ext cx="24384000" cy="267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4" y="7527250"/>
            <a:ext cx="24384000" cy="106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95250">
              <a:srgbClr val="FFFFFF"/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>
                <a:solidFill>
                  <a:srgbClr val="E69138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T h a n k s</a:t>
            </a:r>
            <a:r>
              <a:rPr lang="en-US" sz="6000">
                <a:solidFill>
                  <a:srgbClr val="E69138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　</a:t>
            </a:r>
            <a:endParaRPr sz="2600">
              <a:solidFill>
                <a:srgbClr val="E69138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